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1" r:id="rId44"/>
    <p:sldId id="326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27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198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091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185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152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03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258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60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25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017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469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978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DA707-0C14-4E16-BA74-4DFFA15A3E14}" type="datetimeFigureOut">
              <a:rPr lang="pt-BR" smtClean="0"/>
              <a:t>12/09/2016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B9FC6-5C37-4B9A-84E9-E497026FBA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85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707"/>
            <a:ext cx="10564586" cy="70677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66"/>
          <a:stretch/>
        </p:blipFill>
        <p:spPr>
          <a:xfrm>
            <a:off x="10450286" y="-209707"/>
            <a:ext cx="1741714" cy="70677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15618" y="1544212"/>
            <a:ext cx="536076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</a:t>
            </a:r>
          </a:p>
        </p:txBody>
      </p:sp>
      <p:sp>
        <p:nvSpPr>
          <p:cNvPr id="8" name="Rectangle 7"/>
          <p:cNvSpPr/>
          <p:nvPr/>
        </p:nvSpPr>
        <p:spPr>
          <a:xfrm>
            <a:off x="2159001" y="2539317"/>
            <a:ext cx="80309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e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</a:t>
            </a:r>
            <a:r>
              <a:rPr lang="en-US" sz="9600" b="1" cap="none" spc="0" dirty="0" err="1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sua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</a:t>
            </a:r>
            <a:r>
              <a:rPr lang="en-US" sz="9600" b="1" cap="none" spc="0" dirty="0" err="1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vida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com</a:t>
            </a:r>
          </a:p>
        </p:txBody>
      </p:sp>
      <p:sp>
        <p:nvSpPr>
          <p:cNvPr id="9" name="Rectangle 8"/>
          <p:cNvSpPr/>
          <p:nvPr/>
        </p:nvSpPr>
        <p:spPr>
          <a:xfrm>
            <a:off x="1850207" y="3098071"/>
            <a:ext cx="8648521" cy="35240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2300" b="1" cap="none" spc="0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tx1">
                      <a:alpha val="88000"/>
                    </a:schemeClr>
                  </a:glow>
                </a:effectLst>
                <a:latin typeface="Cooper Black" panose="0208090404030B020404" pitchFamily="18" charset="0"/>
              </a:rPr>
              <a:t>DEUS</a:t>
            </a:r>
          </a:p>
        </p:txBody>
      </p:sp>
    </p:spTree>
    <p:extLst>
      <p:ext uri="{BB962C8B-B14F-4D97-AF65-F5344CB8AC3E}">
        <p14:creationId xmlns:p14="http://schemas.microsoft.com/office/powerpoint/2010/main" val="298800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view.info/download/20150426/amazing-violin-wallpaper-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8136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2106" y="2472447"/>
            <a:ext cx="1042945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influência</a:t>
            </a:r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do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músico</a:t>
            </a:r>
            <a:endParaRPr lang="en-US" sz="80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</a:t>
            </a:r>
            <a:r>
              <a:rPr lang="en-US" sz="8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Igreja</a:t>
            </a:r>
            <a:endParaRPr lang="en-US" sz="8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1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ages.alphacoders.com/170/170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46589" y="1667304"/>
            <a:ext cx="1169882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 que se apresenta perante a congregação possui uma influência enorme, porque:</a:t>
            </a: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a)	durante a apresentação musical, os olhos de todos estão postos nele;</a:t>
            </a: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b)	a música que ele apresenta pode edificar ou prejudicar o culto.</a:t>
            </a:r>
          </a:p>
        </p:txBody>
      </p:sp>
    </p:spTree>
    <p:extLst>
      <p:ext uri="{BB962C8B-B14F-4D97-AF65-F5344CB8AC3E}">
        <p14:creationId xmlns:p14="http://schemas.microsoft.com/office/powerpoint/2010/main" val="378073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ages.alphacoders.com/170/170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46589" y="2130105"/>
            <a:ext cx="1169882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Aos olhos da congregação, o músico que se apresenta regularmente nos cultos representa a igreja.</a:t>
            </a:r>
          </a:p>
        </p:txBody>
      </p:sp>
    </p:spTree>
    <p:extLst>
      <p:ext uri="{BB962C8B-B14F-4D97-AF65-F5344CB8AC3E}">
        <p14:creationId xmlns:p14="http://schemas.microsoft.com/office/powerpoint/2010/main" val="279986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69333"/>
            <a:ext cx="12216344" cy="7635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46589" y="2170637"/>
            <a:ext cx="1169882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"Procura apresentar-te a Deus aprovado, como obreiro que não tem de que se envergonhar, que maneja bem a palavra da verdade." </a:t>
            </a:r>
          </a:p>
          <a:p>
            <a:pPr algn="r"/>
            <a:r>
              <a:rPr lang="pt-BR" sz="44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II Timóteo 2:15</a:t>
            </a:r>
          </a:p>
        </p:txBody>
      </p:sp>
    </p:spTree>
    <p:extLst>
      <p:ext uri="{BB962C8B-B14F-4D97-AF65-F5344CB8AC3E}">
        <p14:creationId xmlns:p14="http://schemas.microsoft.com/office/powerpoint/2010/main" val="17343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69333"/>
            <a:ext cx="12216344" cy="7635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46589" y="1713545"/>
            <a:ext cx="11698822" cy="49398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5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No mundo, boa parte dos músicos é conhecida por seus comportamentos extravagantes e imorais. Mas entre os crentes não deve ser assim. Quanto maior o talento musical que o músico recebe, maior é a sua responsabilidade de desenvolvê-lo para a glória do Senhor.</a:t>
            </a:r>
            <a:endParaRPr lang="pt-BR" sz="45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23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69333"/>
            <a:ext cx="12216344" cy="7635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o músico deve glorificar a Deus não apenas quando exerce a sua arte, mas em todos os aspectos da sua vida.</a:t>
            </a:r>
          </a:p>
          <a:p>
            <a:pPr algn="ctr"/>
            <a:endParaRPr lang="pt-BR" sz="2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"Portanto, quer comais quer bebais, ou façais outra qualquer coisa, fazei tudo para glória de Deus." 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 Coríntios 10:31</a:t>
            </a:r>
          </a:p>
        </p:txBody>
      </p:sp>
    </p:spTree>
    <p:extLst>
      <p:ext uri="{BB962C8B-B14F-4D97-AF65-F5344CB8AC3E}">
        <p14:creationId xmlns:p14="http://schemas.microsoft.com/office/powerpoint/2010/main" val="119511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ages.alphacoders.com/672/6725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0530"/>
            <a:ext cx="12192000" cy="799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6613" y="2472447"/>
            <a:ext cx="1032045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que Deus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espera</a:t>
            </a:r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do </a:t>
            </a:r>
          </a:p>
          <a:p>
            <a:pPr algn="ctr"/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sico</a:t>
            </a:r>
            <a:r>
              <a:rPr lang="en-US" sz="8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596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files.vividscreen.info/soft/6dfaaa8f56c5a187601bc4f2a42cc6c1/Violin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939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4" y="2180045"/>
            <a:ext cx="118702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É comum o pensamento de que Deus exige do músico apenas qualidade e perfeição técnica, mas Ele pede muito mais!</a:t>
            </a:r>
            <a:endParaRPr lang="pt-BR" sz="44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5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files.vividscreen.info/soft/6dfaaa8f56c5a187601bc4f2a42cc6c1/Violin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939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4" y="2180045"/>
            <a:ext cx="1187026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apesar de apresentar-se diante de uma plateia, não é somente a ela que o músico deve se dirigir. O principal destinatário do nosso louvor é Deus.</a:t>
            </a:r>
            <a:endParaRPr lang="pt-BR" sz="44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7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files.vividscreen.info/soft/6dfaaa8f56c5a187601bc4f2a42cc6c1/Violin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939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100532"/>
            <a:ext cx="1187026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cântico deve ser dirigido a Deus, de outra forma é pouco mais do que uma exibição do eu. A música não existe por causa de si mesma, mas como uma oração, como um meio de nos aproximar de Deus.</a:t>
            </a:r>
            <a:endParaRPr lang="pt-BR" sz="4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3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view.info/download/20150507/fantastic-microphone-wallpaper-1920x1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06" y="480560"/>
            <a:ext cx="10341793" cy="637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view.info/download/20150507/fantastic-microphone-wallpaper-1920x11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19"/>
          <a:stretch/>
        </p:blipFill>
        <p:spPr bwMode="auto">
          <a:xfrm>
            <a:off x="0" y="480561"/>
            <a:ext cx="2066545" cy="637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0" y="3051029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6862" y="2839937"/>
            <a:ext cx="915827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valor do </a:t>
            </a:r>
            <a:r>
              <a:rPr lang="en-US" sz="88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músico</a:t>
            </a:r>
            <a:endParaRPr lang="en-US" sz="8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perante</a:t>
            </a:r>
            <a:r>
              <a:rPr lang="en-US" sz="8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Deus</a:t>
            </a:r>
            <a:endParaRPr lang="en-US" sz="8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2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escolamusa.com.br/wp-content/uploads/2014/03/slid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13" y="594415"/>
            <a:ext cx="12271513" cy="626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07143" y="2786955"/>
            <a:ext cx="757771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Humildade</a:t>
            </a:r>
            <a:endParaRPr lang="en-US" sz="115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93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txyKmE1Vl-U/UI5ykGKUamI/AAAAAAAAAaw/860SuBANYmQ/s1600/shutterstock_79990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2540"/>
            <a:ext cx="12192000" cy="813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25896" y="1815837"/>
            <a:ext cx="11870267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"O talento musical não raro incentiva o orgulho e o desejo de exibição, e os cantores não dedicam senão pouca atenção para o culto a Deus. A música, em vez de levá-los a lembrar-se de Deus, leva-os com frequência a </a:t>
            </a:r>
            <a:r>
              <a:rPr lang="pt-BR" sz="44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esquecê-lO</a:t>
            </a:r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."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Música - Sua Influência na Vida do Cristão, p. 60</a:t>
            </a:r>
            <a:endParaRPr lang="pt-BR" sz="28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02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txyKmE1Vl-U/UI5ykGKUamI/AAAAAAAAAaw/860SuBANYmQ/s1600/shutterstock_79990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2540"/>
            <a:ext cx="12192000" cy="813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boa qualidade técnica é insuficiente para que o músico agrade ao Senhor. A música que produzimos, ainda que seja apresentada com esmero, é imperfeita aos olhos de Deus. Os nossos louvores alcançam o trono do Pai somente depois de serem purificados pelos méritos de Cristo.</a:t>
            </a:r>
            <a:endParaRPr lang="pt-BR" sz="36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5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txyKmE1Vl-U/UI5ykGKUamI/AAAAAAAAAaw/860SuBANYmQ/s1600/shutterstock_79990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2540"/>
            <a:ext cx="12192000" cy="813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696946"/>
            <a:ext cx="1187026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5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a falta de humildade bloqueia a ação da graça.</a:t>
            </a:r>
          </a:p>
          <a:p>
            <a:pPr algn="ctr"/>
            <a:endParaRPr lang="pt-BR" sz="45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5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"(...) e revesti-vos de humildade, porque Deus resiste aos soberbos, mas aos humildes concede a sua graça." (I Pedro 5:5)</a:t>
            </a:r>
          </a:p>
        </p:txBody>
      </p:sp>
    </p:spTree>
    <p:extLst>
      <p:ext uri="{BB962C8B-B14F-4D97-AF65-F5344CB8AC3E}">
        <p14:creationId xmlns:p14="http://schemas.microsoft.com/office/powerpoint/2010/main" val="109460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dn.wallpapersafari.com/30/51/7AOFQ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6407"/>
            <a:ext cx="12192000" cy="892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4486" y="2786955"/>
            <a:ext cx="614302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Gratidão</a:t>
            </a:r>
            <a:endParaRPr lang="en-US" sz="115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allpapercave.com/wp/6WUhMG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593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04751"/>
            <a:ext cx="1187026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gratidão é o principal motivo da adoração. Ao vermos a bondade e a misericórdia de Deus, percebemos quão digno Ele é e o nosso coração sente o desejo de louvá-lO.</a:t>
            </a:r>
          </a:p>
        </p:txBody>
      </p:sp>
    </p:spTree>
    <p:extLst>
      <p:ext uri="{BB962C8B-B14F-4D97-AF65-F5344CB8AC3E}">
        <p14:creationId xmlns:p14="http://schemas.microsoft.com/office/powerpoint/2010/main" val="55546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allpapercave.com/wp/6WUhMG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593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366415"/>
            <a:ext cx="11870267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"Em tudo dai graças, porque esta é a vontade de Deus em Cristo Jesus para convosco." </a:t>
            </a:r>
          </a:p>
          <a:p>
            <a:pPr algn="r"/>
            <a:r>
              <a:rPr lang="pt-BR" sz="44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 Tessalonicenses 5:18</a:t>
            </a:r>
          </a:p>
        </p:txBody>
      </p:sp>
    </p:spTree>
    <p:extLst>
      <p:ext uri="{BB962C8B-B14F-4D97-AF65-F5344CB8AC3E}">
        <p14:creationId xmlns:p14="http://schemas.microsoft.com/office/powerpoint/2010/main" val="186480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4.bp.blogspot.com/-uEByFzBSff8/TdXZ3Cjs0iI/AAAAAAAAAPY/gsqH05loDrE/s1600/P11102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580"/>
            <a:ext cx="12192000" cy="695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308" y="3124887"/>
            <a:ext cx="116733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Comunhão</a:t>
            </a:r>
            <a:r>
              <a:rPr lang="en-US" sz="96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com Deus</a:t>
            </a:r>
            <a:endParaRPr lang="en-US" sz="96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6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hdimages.com/wp-content/uploads/2014/11/jazz_trumpet_wallpaper_cool_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61989"/>
            <a:ext cx="1187026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comunhão tem para a vida espiritual a mesma importância que a alimentação tem para o corpo físico. Se não nutrirmos nosso relacionamento com Cristo seremos fracos e, por fim, espiritualmente mortos.</a:t>
            </a:r>
            <a:endParaRPr lang="pt-BR" sz="4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5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hdimages.com/wp-content/uploads/2014/11/jazz_trumpet_wallpaper_cool_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61989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ter</a:t>
            </a:r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uma vida devocional satisfatória, o músico deve:</a:t>
            </a:r>
          </a:p>
          <a:p>
            <a:pPr algn="ctr"/>
            <a:endParaRPr lang="pt-BR" sz="2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a)	separar um tempo DIÁRIO para comungar com Deus, através da leitura da Palavra e da oração. </a:t>
            </a:r>
          </a:p>
        </p:txBody>
      </p:sp>
    </p:spTree>
    <p:extLst>
      <p:ext uri="{BB962C8B-B14F-4D97-AF65-F5344CB8AC3E}">
        <p14:creationId xmlns:p14="http://schemas.microsoft.com/office/powerpoint/2010/main" val="11151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ixelstalk.net/wp-content/uploads/2016/06/Download-Piano-Wallpap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676087" y="1862292"/>
            <a:ext cx="10839826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linguagem musical é um</a:t>
            </a:r>
          </a:p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dos principais meios de adoração. </a:t>
            </a:r>
          </a:p>
          <a:p>
            <a:pPr algn="ctr"/>
            <a:endParaRPr lang="pt-BR" sz="54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"melodia de louvor é a</a:t>
            </a:r>
          </a:p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atmosfera do céu." (Educação, 161)</a:t>
            </a:r>
          </a:p>
        </p:txBody>
      </p:sp>
    </p:spTree>
    <p:extLst>
      <p:ext uri="{BB962C8B-B14F-4D97-AF65-F5344CB8AC3E}">
        <p14:creationId xmlns:p14="http://schemas.microsoft.com/office/powerpoint/2010/main" val="416058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hdimages.com/wp-content/uploads/2014/11/jazz_trumpet_wallpaper_cool_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306212"/>
            <a:ext cx="11870267" cy="32624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"Faria muito bem para nós passar diariamente uma hora refletindo sobre a vida de Jesus."</a:t>
            </a:r>
          </a:p>
          <a:p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Desejado de Todas as Nações, p. 50</a:t>
            </a:r>
            <a:endParaRPr lang="pt-BR" sz="36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9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ages5.alphacoders.com/447/447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3246"/>
            <a:ext cx="12192001" cy="798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5" y="2837382"/>
            <a:ext cx="1187026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b) separar tempo para comungar SOZINHO com Deus.</a:t>
            </a:r>
            <a:endParaRPr lang="pt-BR" sz="44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0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ages5.alphacoders.com/447/447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3246"/>
            <a:ext cx="12192001" cy="798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2001412"/>
            <a:ext cx="1187026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"O alimento não nos aproveita se o não ingerimos; a menos que se torne parte de nosso corpo. Da mesma maneira Cristo fica sem valor para nós, se O não conhecemos como Salvador pessoal."</a:t>
            </a:r>
          </a:p>
          <a:p>
            <a:pPr algn="r"/>
            <a:r>
              <a:rPr lang="pt-BR" sz="40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Desejado de Todas as Nações, p. 269</a:t>
            </a:r>
            <a:endParaRPr lang="pt-BR" sz="24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7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allpapercave.com/wp/CcXJuK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1608"/>
            <a:ext cx="12192001" cy="890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2390081"/>
            <a:ext cx="11870267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c) separar tempo para comungar sozinho NO INÍCIO do dia.</a:t>
            </a:r>
            <a:endParaRPr lang="pt-BR" sz="36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3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allpapercave.com/wp/CcXJuK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1608"/>
            <a:ext cx="12192001" cy="890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5" y="2528581"/>
            <a:ext cx="1187026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o louvor convém aos que temem o Senhor. Louvar exige um preparo espiritual prévio.</a:t>
            </a:r>
            <a:endParaRPr lang="pt-BR" sz="32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94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allpapercave.com/wp/CcXJuK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1608"/>
            <a:ext cx="12192001" cy="890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5" y="1595021"/>
            <a:ext cx="1187026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"Regozijai-vos no SENHOR, vós justos, pois aos retos convém o louvor." </a:t>
            </a:r>
          </a:p>
          <a:p>
            <a:pPr algn="r"/>
            <a:r>
              <a:rPr lang="pt-BR" sz="44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33:1</a:t>
            </a: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"Preparado está o meu coração, ó Deus; cantarei e louvarei com toda a minha alma." </a:t>
            </a:r>
          </a:p>
          <a:p>
            <a:r>
              <a:rPr lang="pt-BR" sz="44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108:1</a:t>
            </a:r>
          </a:p>
        </p:txBody>
      </p:sp>
    </p:spTree>
    <p:extLst>
      <p:ext uri="{BB962C8B-B14F-4D97-AF65-F5344CB8AC3E}">
        <p14:creationId xmlns:p14="http://schemas.microsoft.com/office/powerpoint/2010/main" val="253570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c2.staticflickr.com/4/3155/2680204486_188ed5040f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97783"/>
            <a:ext cx="12192001" cy="815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46950" y="3124887"/>
            <a:ext cx="94981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Leitura</a:t>
            </a:r>
            <a:r>
              <a:rPr lang="en-US" sz="96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da </a:t>
            </a:r>
            <a:r>
              <a:rPr lang="en-US" sz="96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Bíblia</a:t>
            </a:r>
            <a:endParaRPr lang="en-US" sz="96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1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wallpaperscraft.com/image/microphone_sound_music_108048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2091977"/>
            <a:ext cx="12192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Bíblia é a Palavra de Deus. Ela nos ensina, repreende, corrige e instrui (II Timóteo 3:15-17); testifica de Jesus e nos mostra o caminho para a vida eterna 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(</a:t>
            </a:r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João 5:39).</a:t>
            </a:r>
          </a:p>
        </p:txBody>
      </p:sp>
    </p:spTree>
    <p:extLst>
      <p:ext uri="{BB962C8B-B14F-4D97-AF65-F5344CB8AC3E}">
        <p14:creationId xmlns:p14="http://schemas.microsoft.com/office/powerpoint/2010/main" val="424859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allpaperscraft.com/image/microphone_sound_music_108048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688325"/>
            <a:ext cx="1187026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Não é possível para o músico negligenciar a leitura da Bíblia e ao mesmo tempo agradar a Deus.</a:t>
            </a:r>
            <a:endParaRPr lang="pt-BR" sz="4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4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allpaperscraft.com/image/microphone_sound_music_108048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52829"/>
            <a:ext cx="11870267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É muito importante para o músico encontrar tempo diário para ler e meditar na Palavra de Deus. </a:t>
            </a:r>
          </a:p>
          <a:p>
            <a:pPr algn="ctr"/>
            <a:endParaRPr lang="pt-BR" sz="4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"É impossível avaliar os bons resultados de uma hora, ou mesmo de meia hora diária, dedicada à Palavra de Deus, de maneira alegre e social."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Conselhos sobre a Escola Sabatina, p. 42</a:t>
            </a:r>
          </a:p>
        </p:txBody>
      </p:sp>
    </p:spTree>
    <p:extLst>
      <p:ext uri="{BB962C8B-B14F-4D97-AF65-F5344CB8AC3E}">
        <p14:creationId xmlns:p14="http://schemas.microsoft.com/office/powerpoint/2010/main" val="104695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ixelstalk.net/wp-content/uploads/2016/06/Download-Piano-Wallpap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40677" y="1862292"/>
            <a:ext cx="11799277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Deus ama a música. Entretanto, mais do que a música, o nosso DEUS AMA O MÚSICO.</a:t>
            </a:r>
          </a:p>
          <a:p>
            <a:pPr algn="ctr"/>
            <a:endParaRPr lang="pt-BR" sz="2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Ele nos escolhe</a:t>
            </a: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porque somos importantes para Ele. A iniciativa da adoração não é nossa, mas do Senhor.</a:t>
            </a:r>
          </a:p>
        </p:txBody>
      </p:sp>
    </p:spTree>
    <p:extLst>
      <p:ext uri="{BB962C8B-B14F-4D97-AF65-F5344CB8AC3E}">
        <p14:creationId xmlns:p14="http://schemas.microsoft.com/office/powerpoint/2010/main" val="125336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betel-tulcea.ro/wp-content/uploads/2016/02/rugaciu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570"/>
            <a:ext cx="12192000" cy="68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6286" y="2409270"/>
            <a:ext cx="593944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Oração</a:t>
            </a:r>
            <a:endParaRPr lang="en-US" sz="13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32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cdn.pcwallart.com/images/playing-piano-wallpaper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472185"/>
            <a:ext cx="11870267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"A oração é ordenada pelo Céu como meio de alcançar êxito no conflito com o pecado e no desenvolvimento do caráter cristão."</a:t>
            </a:r>
          </a:p>
          <a:p>
            <a:pPr algn="r"/>
            <a:r>
              <a:rPr lang="pt-BR" sz="40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Atos dos Apóstolos, p. 315</a:t>
            </a:r>
            <a:endParaRPr lang="pt-BR" sz="36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1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cdn.pcwallart.com/images/playing-piano-wallpaper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472185"/>
            <a:ext cx="1187026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frequência dos músicos nas reuniões de oração normalmente é baixa. Não deveria ser assim! Em Israel, os músicos ocupavam o lugar de frente nas batalhas (Salmo 68:25)</a:t>
            </a:r>
          </a:p>
        </p:txBody>
      </p:sp>
    </p:spTree>
    <p:extLst>
      <p:ext uri="{BB962C8B-B14F-4D97-AF65-F5344CB8AC3E}">
        <p14:creationId xmlns:p14="http://schemas.microsoft.com/office/powerpoint/2010/main" val="253017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dn.wallpapersafari.com/42/86/c2Wj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pt-BR" sz="44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ordem divina para os músicos é: "orai sem cessar" (I Tessalonicenses 5:17). A oração deve ocupar posição de destaque na vida cristã. Nada, nem mesmo atividades na igreja, pode tomar o seu lugar. </a:t>
            </a:r>
            <a:endParaRPr lang="pt-BR" sz="44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dn.wallpapersafari.com/42/86/c2Wj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estratégia de Satanás é não permitir que o músico tenha tempo para orar. Precisamos lutar para conseguir conversar a sós com Deus. Se esperarmos ter um tempo livre para orar, nunca o conseguiremos. O músico deve separar um momento diário para se consagrar a Deus através da oração.</a:t>
            </a:r>
            <a:endParaRPr lang="pt-BR" sz="44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54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dn.wallpapersafari.com/42/86/c2Wj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52014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Quando o músico não é consagrado, a sua música ofende a Deus.</a:t>
            </a:r>
          </a:p>
          <a:p>
            <a:pPr algn="ctr"/>
            <a:endParaRPr lang="pt-BR" sz="2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"Coisa alguma há mais ofensiva aos olhos de Deus do que uma exibição de música instrumental, quando os que nela tomam parte não são consagrados, e não estão fazendo em seu coração melodia para o Senhor."</a:t>
            </a:r>
          </a:p>
          <a:p>
            <a:pPr algn="r"/>
            <a:r>
              <a:rPr lang="pt-BR" sz="28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Evangelismo, p. 510</a:t>
            </a:r>
          </a:p>
        </p:txBody>
      </p:sp>
    </p:spTree>
    <p:extLst>
      <p:ext uri="{BB962C8B-B14F-4D97-AF65-F5344CB8AC3E}">
        <p14:creationId xmlns:p14="http://schemas.microsoft.com/office/powerpoint/2010/main" val="261135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3.bp.blogspot.com/-FIsFoX2IMnA/Vjh0xQVy0lI/AAAAAAAAI28/K-0EyJA9s_A/w1200-h630-p-nu/kneeling-before-glory%2B-%2B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" y="452826"/>
            <a:ext cx="12192834" cy="640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80743" y="2386223"/>
            <a:ext cx="843051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Conduta</a:t>
            </a:r>
            <a:r>
              <a:rPr lang="en-US" sz="8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pessoal</a:t>
            </a:r>
            <a:endParaRPr lang="en-US" sz="88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irrepreensível</a:t>
            </a:r>
            <a:endParaRPr lang="en-US" sz="8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54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i.ytimg.com/vi/53BXqSYU8w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120682"/>
            <a:ext cx="1187026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 pode executar lindas peças e entoar belas palavras, mas se não faz a vontade de Deus, a sua música não têm valor algum (Mateus 7:21).</a:t>
            </a:r>
          </a:p>
        </p:txBody>
      </p:sp>
    </p:spTree>
    <p:extLst>
      <p:ext uri="{BB962C8B-B14F-4D97-AF65-F5344CB8AC3E}">
        <p14:creationId xmlns:p14="http://schemas.microsoft.com/office/powerpoint/2010/main" val="326353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53BXqSYU8w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95694" y="1544212"/>
            <a:ext cx="11935440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rei Davi sentia prazer em estar permanentemente na presença do Senhor:</a:t>
            </a:r>
          </a:p>
          <a:p>
            <a:pPr algn="ctr"/>
            <a:endParaRPr lang="pt-BR" sz="48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"Tenho posto o SENHOR continuamente diante de mim; por isso que Ele está à minha mão direita, nunca 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vacilarei."</a:t>
            </a:r>
            <a:endParaRPr lang="pt-BR" sz="4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r>
              <a:rPr lang="pt-BR" sz="40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16:8</a:t>
            </a:r>
            <a:endParaRPr lang="pt-BR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66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static.wixstatic.com/media/d2d4b2418c369eab5d3e1014bd31e670.jpg_srz_980_653_85_22_0.50_1.20_0.00_jpg_sr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8017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359221"/>
            <a:ext cx="118702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o verdadeiro culto a Deus não é realizado apenas na igreja, mas envolve todos os momentos da vida.</a:t>
            </a:r>
            <a:endParaRPr lang="pt-BR" sz="2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2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34916" y="1731199"/>
            <a:ext cx="11522168" cy="49398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5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música de adoração não é meramente uma manifestação artística. É muito mais do que isso! Adorar a Deus com música significa dedicar o dom que Ele nos deu para reconhecer a Sua soberania, o Seu poder e, principalmente, a Sua bondade e o Seu amor para conosco.</a:t>
            </a:r>
          </a:p>
        </p:txBody>
      </p:sp>
    </p:spTree>
    <p:extLst>
      <p:ext uri="{BB962C8B-B14F-4D97-AF65-F5344CB8AC3E}">
        <p14:creationId xmlns:p14="http://schemas.microsoft.com/office/powerpoint/2010/main" val="221880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.wixstatic.com/media/d2d4b2418c369eab5d3e1014bd31e670.jpg_srz_980_653_85_22_0.50_1.20_0.00_jpg_sr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8017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713761"/>
            <a:ext cx="1187026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36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"Se nosso coração está sintonizado no louvor a nosso Criador, não só em salmos e hinos e cânticos espirituais, mas em nossa vida também, então viveremos em comunhão com o Céu. Nossa oferta de ações de graças não será espasmódica, ou reservada para ocasiões especiais; haverá gratidão no indivíduo e no lar, na devoção particular como na pública. Isto constitui o verdadeiro culto a Deus."</a:t>
            </a:r>
          </a:p>
          <a:p>
            <a:pPr algn="r"/>
            <a:r>
              <a:rPr lang="pt-BR" sz="32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The Youth's Instructor, 31 de dezembro de 1896</a:t>
            </a:r>
            <a:endParaRPr lang="pt-BR" sz="11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51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feelgrafix.com/data_images/out/17/913274-vintage-music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6765" y="2807801"/>
            <a:ext cx="1009763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Linguajar</a:t>
            </a:r>
            <a:r>
              <a:rPr lang="en-US" sz="115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puro</a:t>
            </a:r>
            <a:endParaRPr lang="en-US" sz="115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wallmaya.com/wp-content/uploads/2016/02/vintage-music-wallpaper-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4843"/>
            <a:ext cx="12192000" cy="7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72178"/>
            <a:ext cx="1187026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As palavras que proferimos revelam quem somos e determinam a nossa influência. </a:t>
            </a:r>
          </a:p>
          <a:p>
            <a:pPr algn="ctr"/>
            <a:endParaRPr lang="pt-BR" sz="4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"A morte e a vida estão no poder da língua." </a:t>
            </a:r>
          </a:p>
          <a:p>
            <a:pPr algn="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Provérbios 18:21</a:t>
            </a:r>
          </a:p>
        </p:txBody>
      </p:sp>
    </p:spTree>
    <p:extLst>
      <p:ext uri="{BB962C8B-B14F-4D97-AF65-F5344CB8AC3E}">
        <p14:creationId xmlns:p14="http://schemas.microsoft.com/office/powerpoint/2010/main" val="55885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wallmaya.com/wp-content/uploads/2016/02/vintage-music-wallpaper-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4843"/>
            <a:ext cx="12192000" cy="7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833031"/>
            <a:ext cx="1187026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pt-BR" sz="24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"Evita os falatórios profanos, porque produzirão maior impiedade." </a:t>
            </a:r>
          </a:p>
          <a:p>
            <a:pPr algn="r"/>
            <a:r>
              <a:rPr lang="pt-BR" sz="40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II Timóteo 2:16</a:t>
            </a:r>
          </a:p>
        </p:txBody>
      </p:sp>
    </p:spTree>
    <p:extLst>
      <p:ext uri="{BB962C8B-B14F-4D97-AF65-F5344CB8AC3E}">
        <p14:creationId xmlns:p14="http://schemas.microsoft.com/office/powerpoint/2010/main" val="103596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wallmaya.com/wp-content/uploads/2016/02/vintage-music-wallpaper-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7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833031"/>
            <a:ext cx="118702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Os músicos devem ter cuidado com as brincadeiras, histórias e piadas que contam, tanto nas apresentações musicais quanto nos ensaios e momentos informais.</a:t>
            </a:r>
          </a:p>
          <a:p>
            <a:pPr algn="ctr"/>
            <a:endParaRPr lang="pt-BR" sz="24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7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wallmaya.com/wp-content/uploads/2016/02/vintage-music-wallpaper-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4843"/>
            <a:ext cx="12192000" cy="7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349865"/>
            <a:ext cx="11870267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"Não saia da vossa boca nenhuma palavra torpe, mas só a que for boa para promover a 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edificação."</a:t>
            </a:r>
            <a:endParaRPr lang="pt-BR" sz="4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r"/>
            <a:r>
              <a:rPr lang="pt-BR" sz="44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Efésios 4:29</a:t>
            </a:r>
          </a:p>
        </p:txBody>
      </p:sp>
    </p:spTree>
    <p:extLst>
      <p:ext uri="{BB962C8B-B14F-4D97-AF65-F5344CB8AC3E}">
        <p14:creationId xmlns:p14="http://schemas.microsoft.com/office/powerpoint/2010/main" val="344251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://wallup.net/wp-content/uploads/2015/12/309282-Gramophone-vintage-vinyl-technology-music-playing-Speed_blur-circle-736x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5435"/>
            <a:ext cx="12192000" cy="760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349865"/>
            <a:ext cx="1187026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a conversação trivial e frívola, com gracejos e piadas no ambiente dos ensaios, revela debilidade da vida espiritual.</a:t>
            </a:r>
            <a:endParaRPr lang="pt-BR" sz="44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2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allup.net/wp-content/uploads/2015/12/309282-Gramophone-vintage-vinyl-technology-music-playing-Speed_blur-circle-736x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5435"/>
            <a:ext cx="12192000" cy="760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657188"/>
            <a:ext cx="1187026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36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"Sinto-me alarmada ao testemunhar por toda a parte a frivolidade de jovens, rapazes e moças, que professam crer na verdade. Parece que Deus não está em suas cogitações. Têm a mente cheia de tolices. Sua conversa não passa de um falar vazio, frívolo. Têm ouvido agudo para a música, e Satanás sabe que órgãos estimular para animar, cativar e encantar a mente, de modo que Cristo não seja desejado."</a:t>
            </a:r>
          </a:p>
          <a:p>
            <a:pPr algn="r"/>
            <a:r>
              <a:rPr lang="pt-BR" sz="32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Testemunho para a Igreja, vol. 1, p. 496</a:t>
            </a:r>
            <a:endParaRPr lang="pt-BR" sz="28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1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cdn.pcwallart.com/images/vintage-music-notes-background-wallpaper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4344" y="2385224"/>
            <a:ext cx="928331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Aparência</a:t>
            </a:r>
            <a:r>
              <a:rPr lang="en-US" sz="8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pessoal</a:t>
            </a:r>
            <a:endParaRPr lang="en-US" sz="88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8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adequada</a:t>
            </a:r>
            <a:endParaRPr lang="en-US" sz="8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64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cdn.wallpapersafari.com/27/22/aCFIG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620573"/>
            <a:ext cx="11870267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aparência diz muito sobre quem é a pessoa e quais são os seus valores. O modo como nos apresentamos perante os outros é, por si só, uma mensagem.</a:t>
            </a:r>
            <a:endParaRPr lang="pt-BR" sz="36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52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asdcolonial.org.br/images/artigos/musicos-afinad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0761"/>
            <a:ext cx="12192000" cy="808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34916" y="1544212"/>
            <a:ext cx="11522168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em Israel, o músico era chamado e escolhido especialmente para servir a Deus no ministério musical levítico.</a:t>
            </a:r>
          </a:p>
          <a:p>
            <a:pPr algn="ctr"/>
            <a:endParaRPr lang="pt-BR" sz="2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"E Davi, juntamente com os capitães do exército, separou para o ministério os filhos de Asafe, e de Hemã, e de Jedutum, para profetizarem com harpas, com címbalos, e com </a:t>
            </a:r>
            <a:r>
              <a:rPr lang="pt-BR" sz="4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saltérios."</a:t>
            </a:r>
            <a:endParaRPr lang="pt-BR" sz="4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r>
              <a:rPr lang="pt-BR" sz="32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 Crônicas 25:1</a:t>
            </a:r>
          </a:p>
        </p:txBody>
      </p:sp>
    </p:spTree>
    <p:extLst>
      <p:ext uri="{BB962C8B-B14F-4D97-AF65-F5344CB8AC3E}">
        <p14:creationId xmlns:p14="http://schemas.microsoft.com/office/powerpoint/2010/main" val="393357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dn.wallpapersafari.com/27/22/aCFIG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081730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"Nossas palavras, atos, comportamento e vestuário, tudo deve pregar. Não somente com as palavras devemos falar ao povo, mas tudo quanto diz respeito a nossa pessoa deve constituir para eles um sermão."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Testemunho para a Igreja, vol. 2, p. 617</a:t>
            </a:r>
            <a:endParaRPr lang="pt-BR" sz="28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78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http://wallpapercave.com/wp/HyiNd1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6506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212359"/>
            <a:ext cx="11870267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 cristão cuida da sua aparência pessoal, buscando a modéstia, a decência e o asseio. Ele não quer atrair a atenção para si com visual extravagante. O seu objetivo é apresentar-se humildemente perante o Senhor.</a:t>
            </a:r>
            <a:endParaRPr lang="pt-BR" sz="28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allpapercave.com/wp/HyiNd1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6506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783859"/>
            <a:ext cx="11870267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"Os que estão na verdade buscando servir a Cristo terão consciencioso escrúpulo quanto ao vestuário que usam."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Orientação da Criança, p. 415</a:t>
            </a:r>
            <a:endParaRPr lang="pt-BR" sz="2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54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fullhdpictures.com/wp-content/uploads/2016/05/Wonderful-Music-Notes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6555" y="2449392"/>
            <a:ext cx="1119889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Dedicação</a:t>
            </a:r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às</a:t>
            </a:r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atividades</a:t>
            </a:r>
            <a:endParaRPr lang="en-US" sz="80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</a:t>
            </a:r>
            <a:r>
              <a:rPr lang="en-US" sz="8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Igreja</a:t>
            </a:r>
            <a:endParaRPr lang="en-US" sz="8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49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662569" cy="71226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725080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Igreja é o corpo de Cristo (Romanos 12:5; I Coríntios 12:27; Efésios 1:23) e nós, individualmente, somos os membros desse corpo. O propósito das atividades da Igreja é que as bênçãos de Deus sejam derramadas sobre os seus membros e o mundo.</a:t>
            </a:r>
            <a:endParaRPr lang="pt-BR" sz="2000" b="1" i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9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662569" cy="71226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17585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As atividades musicais são uma parte do que a Igreja realiza para alcançar o seu propósito. Outras atividades, porém, são igualmente importantes. </a:t>
            </a: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 deve prestigiar e colaborar para o sucesso das demais atividades da Igreja.</a:t>
            </a:r>
          </a:p>
        </p:txBody>
      </p:sp>
    </p:spTree>
    <p:extLst>
      <p:ext uri="{BB962C8B-B14F-4D97-AF65-F5344CB8AC3E}">
        <p14:creationId xmlns:p14="http://schemas.microsoft.com/office/powerpoint/2010/main" val="208967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images.freecreatives.com/wp-content/uploads/2016/04/Violin-Musical-Instrument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283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930" y="3103088"/>
            <a:ext cx="120741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Assiduidade</a:t>
            </a:r>
            <a:r>
              <a:rPr lang="en-US" sz="8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às</a:t>
            </a:r>
            <a:r>
              <a:rPr lang="en-US" sz="8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8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reuniões</a:t>
            </a:r>
            <a:endParaRPr lang="en-US" sz="8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78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razy-frankenstein.com/free-wallpapers-files/music-wallpapers/music-notes-wallpapers/music-notes-wallpapers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972288" cy="810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1917585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cumprir a sua nobre missão, é importante que o músico desfrute ao máximo das bênçãos do Senhor, assistindo assiduamente as reuniões da Igreja, não apenas nos sábados, mas também nos demais cultos semanais e as convocações especiais.</a:t>
            </a:r>
          </a:p>
        </p:txBody>
      </p:sp>
    </p:spTree>
    <p:extLst>
      <p:ext uri="{BB962C8B-B14F-4D97-AF65-F5344CB8AC3E}">
        <p14:creationId xmlns:p14="http://schemas.microsoft.com/office/powerpoint/2010/main" val="379455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crazy-frankenstein.com/free-wallpapers-files/music-wallpapers/music-notes-wallpapers/music-notes-wallpapers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728448" cy="79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60866" y="2446974"/>
            <a:ext cx="11870267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"É um erro grave negligenciar a adoração pública de Deus". Devemos "ser cuidadosos em não deixar de frequentar, sem razão plausível, a casa de oração."</a:t>
            </a:r>
          </a:p>
          <a:p>
            <a:pPr algn="r"/>
            <a:r>
              <a:rPr lang="pt-BR" sz="36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Ciência do Bom Viver, p. 511</a:t>
            </a:r>
          </a:p>
        </p:txBody>
      </p:sp>
    </p:spTree>
    <p:extLst>
      <p:ext uri="{BB962C8B-B14F-4D97-AF65-F5344CB8AC3E}">
        <p14:creationId xmlns:p14="http://schemas.microsoft.com/office/powerpoint/2010/main" val="40814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707"/>
            <a:ext cx="10564586" cy="70677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66"/>
          <a:stretch/>
        </p:blipFill>
        <p:spPr>
          <a:xfrm>
            <a:off x="10450286" y="-209707"/>
            <a:ext cx="1741714" cy="70677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15618" y="1544212"/>
            <a:ext cx="536076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</a:t>
            </a:r>
          </a:p>
        </p:txBody>
      </p:sp>
      <p:sp>
        <p:nvSpPr>
          <p:cNvPr id="8" name="Rectangle 7"/>
          <p:cNvSpPr/>
          <p:nvPr/>
        </p:nvSpPr>
        <p:spPr>
          <a:xfrm>
            <a:off x="2159001" y="2539317"/>
            <a:ext cx="80309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e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</a:t>
            </a:r>
            <a:r>
              <a:rPr lang="en-US" sz="9600" b="1" cap="none" spc="0" dirty="0" err="1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sua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</a:t>
            </a:r>
            <a:r>
              <a:rPr lang="en-US" sz="9600" b="1" cap="none" spc="0" dirty="0" err="1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vida</a:t>
            </a:r>
            <a:r>
              <a:rPr lang="en-US" sz="96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 com</a:t>
            </a:r>
          </a:p>
        </p:txBody>
      </p:sp>
      <p:sp>
        <p:nvSpPr>
          <p:cNvPr id="9" name="Rectangle 8"/>
          <p:cNvSpPr/>
          <p:nvPr/>
        </p:nvSpPr>
        <p:spPr>
          <a:xfrm>
            <a:off x="1850207" y="3098071"/>
            <a:ext cx="8648521" cy="35240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2300" b="1" cap="none" spc="0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tx1">
                      <a:alpha val="88000"/>
                    </a:schemeClr>
                  </a:glow>
                </a:effectLst>
                <a:latin typeface="Cooper Black" panose="0208090404030B020404" pitchFamily="18" charset="0"/>
              </a:rPr>
              <a:t>DEUS</a:t>
            </a:r>
          </a:p>
        </p:txBody>
      </p:sp>
    </p:spTree>
    <p:extLst>
      <p:ext uri="{BB962C8B-B14F-4D97-AF65-F5344CB8AC3E}">
        <p14:creationId xmlns:p14="http://schemas.microsoft.com/office/powerpoint/2010/main" val="417297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arm3.staticflickr.com/2362/1547221109_514306a768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014746"/>
            <a:ext cx="12192001" cy="787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12" name="Retângulo 7"/>
          <p:cNvSpPr/>
          <p:nvPr/>
        </p:nvSpPr>
        <p:spPr>
          <a:xfrm>
            <a:off x="833" y="2558958"/>
            <a:ext cx="12192000" cy="2534811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>
              <a:latin typeface="A Sensible Armadill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9067" y="2472447"/>
            <a:ext cx="1153553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importância</a:t>
            </a:r>
            <a:r>
              <a:rPr lang="en-US" sz="8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do </a:t>
            </a:r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músico</a:t>
            </a:r>
            <a:endParaRPr lang="en-US" sz="80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000" b="1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</a:t>
            </a:r>
            <a:r>
              <a:rPr lang="en-US" sz="80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000" b="1" cap="none" spc="0" dirty="0" err="1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Igreja</a:t>
            </a:r>
            <a:endParaRPr lang="en-US" sz="8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.ytimg.com/vi/jOSSR7nGzJI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16958" y="1667304"/>
            <a:ext cx="1198289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músico é o agente usado por Deus para louvá-lO no culto através da música. </a:t>
            </a:r>
          </a:p>
          <a:p>
            <a:pPr algn="ctr"/>
            <a:endParaRPr lang="pt-BR" sz="4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8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Os adoradores que cantam no culto, no momento do canto congregacional, constituem a VOZ DA IGREJA QUE LOUVA.</a:t>
            </a:r>
          </a:p>
        </p:txBody>
      </p:sp>
    </p:spTree>
    <p:extLst>
      <p:ext uri="{BB962C8B-B14F-4D97-AF65-F5344CB8AC3E}">
        <p14:creationId xmlns:p14="http://schemas.microsoft.com/office/powerpoint/2010/main" val="195490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.ytimg.com/vi/jOSSR7nGzJI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46589" y="1667304"/>
            <a:ext cx="1169882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refletir: o louvor congregacional tem primazia sobre as demais apresentações musicais.</a:t>
            </a:r>
          </a:p>
          <a:p>
            <a:pPr algn="ctr"/>
            <a:endParaRPr lang="pt-BR" sz="12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"O canto não deve ser sempre feito por uns poucos. O mais frequentemente possível, una-se toda a congregação."</a:t>
            </a:r>
          </a:p>
          <a:p>
            <a:pPr algn="r"/>
            <a:r>
              <a:rPr lang="pt-BR" sz="3200" b="1" i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Testemunhos para a Igreja, vol. 9, p. 144</a:t>
            </a:r>
          </a:p>
        </p:txBody>
      </p:sp>
    </p:spTree>
    <p:extLst>
      <p:ext uri="{BB962C8B-B14F-4D97-AF65-F5344CB8AC3E}">
        <p14:creationId xmlns:p14="http://schemas.microsoft.com/office/powerpoint/2010/main" val="323854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</TotalTime>
  <Words>2051</Words>
  <Application>Microsoft Office PowerPoint</Application>
  <PresentationFormat>Widescreen</PresentationFormat>
  <Paragraphs>135</Paragraphs>
  <Slides>69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69</vt:i4>
      </vt:variant>
    </vt:vector>
  </HeadingPairs>
  <TitlesOfParts>
    <vt:vector size="77" baseType="lpstr">
      <vt:lpstr>A Sensible Armadillo</vt:lpstr>
      <vt:lpstr>Arial</vt:lpstr>
      <vt:lpstr>Berlin Sans FB Demi</vt:lpstr>
      <vt:lpstr>Calibri</vt:lpstr>
      <vt:lpstr>Calibri Light</vt:lpstr>
      <vt:lpstr>Californian FB</vt:lpstr>
      <vt:lpstr>Cooper Black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Gilson</dc:creator>
  <cp:lastModifiedBy>Josimar Oliveira</cp:lastModifiedBy>
  <cp:revision>28</cp:revision>
  <dcterms:created xsi:type="dcterms:W3CDTF">2016-09-08T03:46:08Z</dcterms:created>
  <dcterms:modified xsi:type="dcterms:W3CDTF">2016-09-12T17:17:20Z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